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61" r:id="rId2"/>
    <p:sldId id="259" r:id="rId3"/>
    <p:sldId id="257" r:id="rId4"/>
    <p:sldId id="258" r:id="rId5"/>
    <p:sldId id="262" r:id="rId6"/>
    <p:sldId id="263" r:id="rId7"/>
    <p:sldId id="264" r:id="rId8"/>
    <p:sldId id="256" r:id="rId9"/>
    <p:sldId id="265" r:id="rId10"/>
    <p:sldId id="266" r:id="rId11"/>
    <p:sldId id="267" r:id="rId12"/>
    <p:sldId id="268" r:id="rId13"/>
    <p:sldId id="269" r:id="rId14"/>
    <p:sldId id="270" r:id="rId15"/>
    <p:sldId id="26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5C6A"/>
    <a:srgbClr val="00876F"/>
    <a:srgbClr val="356092"/>
    <a:srgbClr val="AD4C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51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B9A64-FC7E-4A2E-AD9F-65EF00672C80}" type="datetimeFigureOut">
              <a:rPr lang="ru-UA" smtClean="0"/>
              <a:t>17.08.2017</a:t>
            </a:fld>
            <a:endParaRPr lang="ru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2BC8D-56E0-4AF2-A95C-1F3883A993C4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240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E024D-A70F-43A8-9212-D91896CE8598}" type="datetime1">
              <a:rPr lang="ru-UA" smtClean="0"/>
              <a:t>17.08.2017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9E79C-AEFD-4B77-80F6-DC04BF9443B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07600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213FC-E598-4070-BC7F-DF3CF51AF69A}" type="datetime1">
              <a:rPr lang="ru-UA" smtClean="0"/>
              <a:t>17.08.2017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9E79C-AEFD-4B77-80F6-DC04BF9443B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3599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973F-F53C-43FC-86EF-9C6891424E1F}" type="datetime1">
              <a:rPr lang="ru-UA" smtClean="0"/>
              <a:t>17.08.2017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9E79C-AEFD-4B77-80F6-DC04BF9443B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8909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25875-D1EE-48C8-906C-0536A6C625A0}" type="datetime1">
              <a:rPr lang="ru-UA" smtClean="0"/>
              <a:t>17.08.2017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9E79C-AEFD-4B77-80F6-DC04BF9443B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63169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CF4F3-6EB7-46AC-8F5B-763122EB3917}" type="datetime1">
              <a:rPr lang="ru-UA" smtClean="0"/>
              <a:t>17.08.2017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9E79C-AEFD-4B77-80F6-DC04BF9443B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153645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0EDEE-B168-486F-B51B-3E0BBDE68AC8}" type="datetime1">
              <a:rPr lang="ru-UA" smtClean="0"/>
              <a:t>17.08.2017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9E79C-AEFD-4B77-80F6-DC04BF9443B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43892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CDDB9-5202-47A2-823F-53AD06916D3D}" type="datetime1">
              <a:rPr lang="ru-UA" smtClean="0"/>
              <a:t>17.08.2017</a:t>
            </a:fld>
            <a:endParaRPr lang="ru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9E79C-AEFD-4B77-80F6-DC04BF9443B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041744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BFC8D-5EED-4A8C-AE79-8D350C1E7E08}" type="datetime1">
              <a:rPr lang="ru-UA" smtClean="0"/>
              <a:t>17.08.2017</a:t>
            </a:fld>
            <a:endParaRPr lang="ru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9E79C-AEFD-4B77-80F6-DC04BF9443B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691851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52A8-386A-41AF-A764-0722482358F3}" type="datetime1">
              <a:rPr lang="ru-UA" smtClean="0"/>
              <a:t>17.08.2017</a:t>
            </a:fld>
            <a:endParaRPr lang="ru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9E79C-AEFD-4B77-80F6-DC04BF9443B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003769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DE5D5-8105-40D3-B3AC-5FF2E0818902}" type="datetime1">
              <a:rPr lang="ru-UA" smtClean="0"/>
              <a:t>17.08.2017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9E79C-AEFD-4B77-80F6-DC04BF9443B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80276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514D4-1D5E-4FE1-9779-9F084BE2717B}" type="datetime1">
              <a:rPr lang="ru-UA" smtClean="0"/>
              <a:t>17.08.2017</a:t>
            </a:fld>
            <a:endParaRPr lang="ru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9E79C-AEFD-4B77-80F6-DC04BF9443B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75606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D62E9-8BA6-4D84-B091-BB2C6F8B3DCD}" type="datetime1">
              <a:rPr lang="ru-UA" smtClean="0"/>
              <a:t>17.08.2017</a:t>
            </a:fld>
            <a:endParaRPr lang="ru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9E79C-AEFD-4B77-80F6-DC04BF9443B8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781251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" y="902713"/>
            <a:ext cx="9135014" cy="5517522"/>
          </a:xfrm>
          <a:prstGeom prst="rect">
            <a:avLst/>
          </a:prstGeom>
        </p:spPr>
      </p:pic>
      <p:sp>
        <p:nvSpPr>
          <p:cNvPr id="4" name="Подзаголовок 2"/>
          <p:cNvSpPr txBox="1">
            <a:spLocks/>
          </p:cNvSpPr>
          <p:nvPr/>
        </p:nvSpPr>
        <p:spPr>
          <a:xfrm>
            <a:off x="3383999" y="4097547"/>
            <a:ext cx="5760000" cy="23226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505C6A"/>
                </a:solidFill>
              </a:rPr>
              <a:t>Сортамент труб:</a:t>
            </a:r>
            <a:r>
              <a:rPr lang="en-US" sz="1600" b="1" dirty="0">
                <a:solidFill>
                  <a:srgbClr val="505C6A"/>
                </a:solidFill>
              </a:rPr>
              <a:t> </a:t>
            </a:r>
            <a:endParaRPr lang="ru-RU" sz="1600" b="1" dirty="0">
              <a:solidFill>
                <a:srgbClr val="505C6A"/>
              </a:solidFill>
            </a:endParaRPr>
          </a:p>
          <a:p>
            <a:pPr>
              <a:buFont typeface="Wingdings" panose="05000000000000000000" pitchFamily="2" charset="2"/>
              <a:buChar char="þ"/>
            </a:pPr>
            <a:r>
              <a:rPr lang="ru-RU" sz="1600" dirty="0"/>
              <a:t> </a:t>
            </a:r>
            <a:r>
              <a:rPr lang="ru-RU" sz="1600" dirty="0"/>
              <a:t>структурирован по видам</a:t>
            </a:r>
            <a:r>
              <a:rPr lang="en-US" sz="1600" dirty="0"/>
              <a:t> </a:t>
            </a:r>
            <a:r>
              <a:rPr lang="ru-RU" sz="1600" dirty="0"/>
              <a:t>труб</a:t>
            </a:r>
            <a:r>
              <a:rPr lang="ru-RU" sz="1600" dirty="0"/>
              <a:t>;</a:t>
            </a:r>
          </a:p>
          <a:p>
            <a:pPr>
              <a:buFont typeface="Wingdings" panose="05000000000000000000" pitchFamily="2" charset="2"/>
              <a:buChar char="þ"/>
            </a:pPr>
            <a:r>
              <a:rPr lang="ru-RU" sz="1600" dirty="0"/>
              <a:t> </a:t>
            </a:r>
            <a:r>
              <a:rPr lang="ru-RU" sz="1600" dirty="0"/>
              <a:t>содержит параметры труб в соответствии с </a:t>
            </a:r>
            <a:r>
              <a:rPr lang="en-US" sz="1600" dirty="0"/>
              <a:t>API 5CT </a:t>
            </a:r>
            <a:r>
              <a:rPr lang="ru-RU" sz="1600" dirty="0"/>
              <a:t>и ГОСТ 633-80</a:t>
            </a:r>
            <a:r>
              <a:rPr lang="ru-RU" sz="1600" dirty="0"/>
              <a:t>;</a:t>
            </a:r>
          </a:p>
          <a:p>
            <a:pPr>
              <a:buFont typeface="Wingdings" panose="05000000000000000000" pitchFamily="2" charset="2"/>
              <a:buChar char="þ"/>
            </a:pPr>
            <a:r>
              <a:rPr lang="ru-RU" sz="1600" dirty="0"/>
              <a:t> включает в себя каталог муфт с параметрами по </a:t>
            </a:r>
            <a:r>
              <a:rPr lang="en-US" sz="1600" dirty="0"/>
              <a:t>API 5CT</a:t>
            </a:r>
            <a:r>
              <a:rPr lang="ru-RU" sz="1600" dirty="0"/>
              <a:t> и ГОСТ 633-80</a:t>
            </a:r>
            <a:r>
              <a:rPr lang="ru-RU" sz="16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600" dirty="0">
                <a:sym typeface="Wingdings" panose="05000000000000000000" pitchFamily="2" charset="2"/>
              </a:rPr>
              <a:t>  а также, </a:t>
            </a:r>
            <a:r>
              <a:rPr lang="ru-RU" sz="1600" dirty="0"/>
              <a:t>каталог групп прочности стали с параметрами</a:t>
            </a:r>
            <a:r>
              <a:rPr lang="ru-RU" sz="16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96124" y="0"/>
            <a:ext cx="344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Система у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правлени</a:t>
            </a:r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я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 стоимостью проекта</a:t>
            </a:r>
            <a:endParaRPr lang="en-US" sz="14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(Project Cost Management) </a:t>
            </a:r>
            <a:endParaRPr lang="ru-UA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283516" y="523220"/>
            <a:ext cx="7860483" cy="3767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rgbClr val="505C6A"/>
                </a:solidFill>
              </a:rPr>
              <a:t>СОРТАМЕНТ ТРУБ</a:t>
            </a:r>
            <a:endParaRPr lang="ru-RU" sz="1600" dirty="0">
              <a:solidFill>
                <a:srgbClr val="505C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61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" y="901690"/>
            <a:ext cx="9132794" cy="5512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96124" y="0"/>
            <a:ext cx="344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Система у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правлени</a:t>
            </a:r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я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 стоимостью проекта</a:t>
            </a:r>
            <a:endParaRPr lang="en-US" sz="14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(Project Cost Management) </a:t>
            </a:r>
            <a:endParaRPr lang="ru-UA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4294967295"/>
          </p:nvPr>
        </p:nvSpPr>
        <p:spPr>
          <a:xfrm>
            <a:off x="3383999" y="3174521"/>
            <a:ext cx="5760000" cy="3241661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ru-RU" sz="1600" dirty="0"/>
              <a:t>Меню </a:t>
            </a:r>
            <a:r>
              <a:rPr lang="ru-RU" sz="1600" b="1" dirty="0">
                <a:solidFill>
                  <a:srgbClr val="00876F"/>
                </a:solidFill>
              </a:rPr>
              <a:t>СПРАВОЧНИКИ</a:t>
            </a:r>
            <a:r>
              <a:rPr lang="ru-RU" sz="1600" dirty="0"/>
              <a:t>:</a:t>
            </a:r>
          </a:p>
          <a:p>
            <a:pPr marL="0" indent="0">
              <a:buNone/>
            </a:pPr>
            <a:r>
              <a:rPr lang="ru-RU" sz="1600" dirty="0">
                <a:sym typeface="Wingdings" panose="05000000000000000000" pitchFamily="2" charset="2"/>
              </a:rPr>
              <a:t> </a:t>
            </a:r>
            <a:r>
              <a:rPr lang="ru-RU" sz="1600" dirty="0">
                <a:sym typeface="Wingdings" panose="05000000000000000000" pitchFamily="2" charset="2"/>
              </a:rPr>
              <a:t> </a:t>
            </a:r>
            <a:r>
              <a:rPr lang="ru-RU" sz="1600" dirty="0"/>
              <a:t>содержит </a:t>
            </a:r>
            <a:r>
              <a:rPr lang="ru-RU" sz="1600" dirty="0">
                <a:sym typeface="Wingdings" panose="05000000000000000000" pitchFamily="2" charset="2"/>
              </a:rPr>
              <a:t>справочники цен на услуги и материалы с привязкой к дате получения информации, валюте, единице измерения и т.д.</a:t>
            </a:r>
            <a:r>
              <a:rPr lang="ru-RU" sz="16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600" dirty="0">
                <a:sym typeface="Wingdings" panose="05000000000000000000" pitchFamily="2" charset="2"/>
              </a:rPr>
              <a:t>  из каждого справочника цен для удобного и оперативного внесения изменений или дополнений можно получить доступ к каталогам со свойствами соответствующего материала или услуги</a:t>
            </a:r>
            <a:r>
              <a:rPr lang="ru-RU" sz="16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600" dirty="0">
                <a:sym typeface="Wingdings" panose="05000000000000000000" pitchFamily="2" charset="2"/>
              </a:rPr>
              <a:t>  в каждом справочнике реализована возможность фильтра и поиска по записям</a:t>
            </a:r>
            <a:r>
              <a:rPr lang="ru-RU" sz="1600" dirty="0"/>
              <a:t>.</a:t>
            </a: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283516" y="523220"/>
            <a:ext cx="7860483" cy="3767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b="1" dirty="0">
                <a:solidFill>
                  <a:srgbClr val="00876F"/>
                </a:solidFill>
              </a:rPr>
              <a:t>СПРАВОЧНИКИ</a:t>
            </a:r>
            <a:endParaRPr lang="ru-RU" sz="1600" dirty="0">
              <a:solidFill>
                <a:srgbClr val="0087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75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" y="901690"/>
            <a:ext cx="9132793" cy="5512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96124" y="0"/>
            <a:ext cx="344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Система у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правлени</a:t>
            </a:r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я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 стоимостью проекта</a:t>
            </a:r>
            <a:endParaRPr lang="en-US" sz="14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(Project Cost Management) </a:t>
            </a:r>
            <a:endParaRPr lang="ru-UA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4294967295"/>
          </p:nvPr>
        </p:nvSpPr>
        <p:spPr>
          <a:xfrm>
            <a:off x="3383999" y="3896181"/>
            <a:ext cx="5760000" cy="2520000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ru-RU" sz="1600" b="1" dirty="0">
                <a:solidFill>
                  <a:srgbClr val="356092"/>
                </a:solidFill>
              </a:rPr>
              <a:t>Локальный сметный расчет бурового раствора:</a:t>
            </a:r>
          </a:p>
          <a:p>
            <a:pPr marL="0" indent="0">
              <a:buNone/>
            </a:pPr>
            <a:r>
              <a:rPr lang="ru-RU" sz="1600" dirty="0">
                <a:sym typeface="Wingdings" panose="05000000000000000000" pitchFamily="2" charset="2"/>
              </a:rPr>
              <a:t>  </a:t>
            </a:r>
            <a:r>
              <a:rPr lang="ru-RU" sz="16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600" dirty="0">
                <a:sym typeface="Wingdings" panose="05000000000000000000" pitchFamily="2" charset="2"/>
              </a:rPr>
              <a:t>  </a:t>
            </a:r>
            <a:r>
              <a:rPr lang="ru-RU" sz="16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600" dirty="0">
                <a:sym typeface="Wingdings" panose="05000000000000000000" pitchFamily="2" charset="2"/>
              </a:rPr>
              <a:t>  </a:t>
            </a:r>
            <a:r>
              <a:rPr lang="ru-RU" sz="1600" dirty="0"/>
              <a:t>.</a:t>
            </a: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283516" y="523220"/>
            <a:ext cx="7860483" cy="3767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b="1" dirty="0">
                <a:solidFill>
                  <a:srgbClr val="356092"/>
                </a:solidFill>
              </a:rPr>
              <a:t>ЛОКАЛЬНЫЙ  СМЕТНЫЙ  РАСЧЕТ  БУРОВОГО  РАСТВОРА</a:t>
            </a:r>
            <a:endParaRPr lang="ru-RU" sz="1600" dirty="0">
              <a:solidFill>
                <a:srgbClr val="3560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253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" y="901690"/>
            <a:ext cx="9132793" cy="55127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96124" y="0"/>
            <a:ext cx="344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Система у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правлени</a:t>
            </a:r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я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 стоимостью проекта</a:t>
            </a:r>
            <a:endParaRPr lang="en-US" sz="14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(Project Cost Management) </a:t>
            </a:r>
            <a:endParaRPr lang="ru-UA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4294967295"/>
          </p:nvPr>
        </p:nvSpPr>
        <p:spPr>
          <a:xfrm>
            <a:off x="3383999" y="3896181"/>
            <a:ext cx="5760000" cy="2520000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ru-RU" sz="1600" b="1" dirty="0">
                <a:solidFill>
                  <a:srgbClr val="AD4C4F"/>
                </a:solidFill>
              </a:rPr>
              <a:t>Основные проектные данные объектов строительства:</a:t>
            </a:r>
          </a:p>
          <a:p>
            <a:pPr marL="0" indent="0">
              <a:buNone/>
            </a:pPr>
            <a:r>
              <a:rPr lang="ru-RU" sz="1600" dirty="0">
                <a:sym typeface="Wingdings" panose="05000000000000000000" pitchFamily="2" charset="2"/>
              </a:rPr>
              <a:t>  </a:t>
            </a:r>
            <a:r>
              <a:rPr lang="ru-RU" sz="16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600" dirty="0">
                <a:sym typeface="Wingdings" panose="05000000000000000000" pitchFamily="2" charset="2"/>
              </a:rPr>
              <a:t>  </a:t>
            </a:r>
            <a:r>
              <a:rPr lang="ru-RU" sz="16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600" dirty="0">
                <a:sym typeface="Wingdings" panose="05000000000000000000" pitchFamily="2" charset="2"/>
              </a:rPr>
              <a:t>  </a:t>
            </a:r>
            <a:r>
              <a:rPr lang="ru-RU" sz="1600" dirty="0"/>
              <a:t>.</a:t>
            </a: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283516" y="523220"/>
            <a:ext cx="7860483" cy="3767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b="1" dirty="0">
                <a:solidFill>
                  <a:srgbClr val="AD4C4F"/>
                </a:solidFill>
              </a:rPr>
              <a:t>ПРОЕКТНЫЕ  ДАННЫЕ  ОБЪЕКТОВ</a:t>
            </a:r>
            <a:endParaRPr lang="ru-RU" sz="1600" dirty="0">
              <a:solidFill>
                <a:srgbClr val="AD4C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083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" y="903380"/>
            <a:ext cx="9132793" cy="55094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96124" y="0"/>
            <a:ext cx="344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Система у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правлени</a:t>
            </a:r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я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 стоимостью проекта</a:t>
            </a:r>
            <a:endParaRPr lang="en-US" sz="14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(Project Cost Management) </a:t>
            </a:r>
            <a:endParaRPr lang="ru-UA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4294967295"/>
          </p:nvPr>
        </p:nvSpPr>
        <p:spPr>
          <a:xfrm>
            <a:off x="3383999" y="3896181"/>
            <a:ext cx="5760000" cy="2520000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ru-RU" sz="1600" b="1" dirty="0">
                <a:solidFill>
                  <a:srgbClr val="AD4C4F"/>
                </a:solidFill>
              </a:rPr>
              <a:t>Реестр договоров:</a:t>
            </a:r>
          </a:p>
          <a:p>
            <a:pPr marL="0" indent="0">
              <a:buNone/>
            </a:pPr>
            <a:r>
              <a:rPr lang="ru-RU" sz="1600" dirty="0">
                <a:sym typeface="Wingdings" panose="05000000000000000000" pitchFamily="2" charset="2"/>
              </a:rPr>
              <a:t>  </a:t>
            </a:r>
            <a:r>
              <a:rPr lang="ru-RU" sz="16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600" dirty="0">
                <a:sym typeface="Wingdings" panose="05000000000000000000" pitchFamily="2" charset="2"/>
              </a:rPr>
              <a:t>  </a:t>
            </a:r>
            <a:r>
              <a:rPr lang="ru-RU" sz="16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600" dirty="0">
                <a:sym typeface="Wingdings" panose="05000000000000000000" pitchFamily="2" charset="2"/>
              </a:rPr>
              <a:t>  </a:t>
            </a:r>
            <a:r>
              <a:rPr lang="ru-RU" sz="1600" dirty="0"/>
              <a:t>.</a:t>
            </a: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283516" y="523220"/>
            <a:ext cx="7860483" cy="3767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b="1" dirty="0">
                <a:solidFill>
                  <a:srgbClr val="AD4C4F"/>
                </a:solidFill>
              </a:rPr>
              <a:t>РЕЕСТР ДОГОВОРОВ</a:t>
            </a:r>
            <a:endParaRPr lang="ru-RU" sz="1600" dirty="0">
              <a:solidFill>
                <a:srgbClr val="AD4C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18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" y="903380"/>
            <a:ext cx="9124975" cy="55094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96124" y="0"/>
            <a:ext cx="344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Система у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правлени</a:t>
            </a:r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я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 стоимостью проекта</a:t>
            </a:r>
            <a:endParaRPr lang="en-US" sz="14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(Project Cost Management) </a:t>
            </a:r>
            <a:endParaRPr lang="ru-UA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4294967295"/>
          </p:nvPr>
        </p:nvSpPr>
        <p:spPr>
          <a:xfrm>
            <a:off x="3383999" y="3896181"/>
            <a:ext cx="5760000" cy="2520000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ru-RU" sz="1600" b="1" dirty="0">
                <a:solidFill>
                  <a:srgbClr val="AD4C4F"/>
                </a:solidFill>
              </a:rPr>
              <a:t>Программа бурения (выполнения работ):</a:t>
            </a:r>
          </a:p>
          <a:p>
            <a:pPr marL="0" indent="0">
              <a:buNone/>
            </a:pPr>
            <a:r>
              <a:rPr lang="ru-RU" sz="1600" dirty="0">
                <a:sym typeface="Wingdings" panose="05000000000000000000" pitchFamily="2" charset="2"/>
              </a:rPr>
              <a:t>  </a:t>
            </a:r>
            <a:r>
              <a:rPr lang="ru-RU" sz="16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600" dirty="0">
                <a:sym typeface="Wingdings" panose="05000000000000000000" pitchFamily="2" charset="2"/>
              </a:rPr>
              <a:t>  </a:t>
            </a:r>
            <a:r>
              <a:rPr lang="ru-RU" sz="16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600" dirty="0">
                <a:sym typeface="Wingdings" panose="05000000000000000000" pitchFamily="2" charset="2"/>
              </a:rPr>
              <a:t>  </a:t>
            </a:r>
            <a:r>
              <a:rPr lang="ru-RU" sz="1600" dirty="0"/>
              <a:t>.</a:t>
            </a: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283516" y="523220"/>
            <a:ext cx="7860483" cy="3767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b="1" dirty="0">
                <a:solidFill>
                  <a:srgbClr val="AD4C4F"/>
                </a:solidFill>
              </a:rPr>
              <a:t>ПРОГРАММА БУРЕНИЯ</a:t>
            </a:r>
            <a:endParaRPr lang="ru-RU" sz="1600" dirty="0">
              <a:solidFill>
                <a:srgbClr val="AD4C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347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885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2713"/>
            <a:ext cx="9144000" cy="5517522"/>
          </a:xfrm>
          <a:prstGeom prst="rect">
            <a:avLst/>
          </a:prstGeom>
        </p:spPr>
      </p:pic>
      <p:sp>
        <p:nvSpPr>
          <p:cNvPr id="4" name="Подзаголовок 2"/>
          <p:cNvSpPr txBox="1">
            <a:spLocks/>
          </p:cNvSpPr>
          <p:nvPr/>
        </p:nvSpPr>
        <p:spPr>
          <a:xfrm>
            <a:off x="3383999" y="4896457"/>
            <a:ext cx="5760000" cy="15237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505C6A"/>
                </a:solidFill>
              </a:rPr>
              <a:t>Каталог реагентов и тампонажных смесей:</a:t>
            </a:r>
            <a:r>
              <a:rPr lang="en-US" sz="1600" b="1" dirty="0">
                <a:solidFill>
                  <a:srgbClr val="505C6A"/>
                </a:solidFill>
              </a:rPr>
              <a:t> </a:t>
            </a:r>
            <a:endParaRPr lang="ru-RU" sz="1600" b="1" dirty="0">
              <a:solidFill>
                <a:srgbClr val="505C6A"/>
              </a:solidFill>
            </a:endParaRPr>
          </a:p>
          <a:p>
            <a:pPr>
              <a:buFont typeface="Wingdings" panose="05000000000000000000" pitchFamily="2" charset="2"/>
              <a:buChar char="þ"/>
            </a:pPr>
            <a:r>
              <a:rPr lang="ru-RU" sz="1600" dirty="0"/>
              <a:t> структурирован по видам;</a:t>
            </a:r>
          </a:p>
          <a:p>
            <a:pPr>
              <a:buFont typeface="Wingdings" panose="05000000000000000000" pitchFamily="2" charset="2"/>
              <a:buChar char="þ"/>
            </a:pPr>
            <a:r>
              <a:rPr lang="ru-RU" sz="1600" dirty="0"/>
              <a:t> содержит параметры и свойства материалов;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600" dirty="0">
                <a:sym typeface="Wingdings" panose="05000000000000000000" pitchFamily="2" charset="2"/>
              </a:rPr>
              <a:t>  </a:t>
            </a:r>
            <a:r>
              <a:rPr lang="ru-RU" sz="1600" dirty="0"/>
              <a:t>включает описание, изображение и аналоги.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96124" y="0"/>
            <a:ext cx="344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Система у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правлени</a:t>
            </a:r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я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 стоимостью проекта</a:t>
            </a:r>
            <a:endParaRPr lang="en-US" sz="14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(Project Cost Management) </a:t>
            </a:r>
            <a:endParaRPr lang="ru-UA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283516" y="523220"/>
            <a:ext cx="7860483" cy="3767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rgbClr val="505C6A"/>
                </a:solidFill>
              </a:rPr>
              <a:t>КАТАЛОГ  РЕАГЕНТОВ  И  ТАМПОНАЖНЫХ СМЕСЕЙ</a:t>
            </a:r>
            <a:endParaRPr lang="ru-RU" sz="1600" dirty="0">
              <a:solidFill>
                <a:srgbClr val="505C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639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000"/>
            <a:ext cx="9144000" cy="5522948"/>
          </a:xfrm>
          <a:prstGeom prst="rect">
            <a:avLst/>
          </a:prstGeom>
        </p:spPr>
      </p:pic>
      <p:sp>
        <p:nvSpPr>
          <p:cNvPr id="4" name="Подзаголовок 2"/>
          <p:cNvSpPr txBox="1">
            <a:spLocks/>
          </p:cNvSpPr>
          <p:nvPr/>
        </p:nvSpPr>
        <p:spPr>
          <a:xfrm>
            <a:off x="3383999" y="4899171"/>
            <a:ext cx="5760000" cy="15237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505C6A"/>
                </a:solidFill>
              </a:rPr>
              <a:t>Каталог </a:t>
            </a:r>
            <a:r>
              <a:rPr lang="ru-RU" sz="1600" b="1" dirty="0" err="1">
                <a:solidFill>
                  <a:srgbClr val="505C6A"/>
                </a:solidFill>
              </a:rPr>
              <a:t>породоразрушающего</a:t>
            </a:r>
            <a:r>
              <a:rPr lang="ru-RU" sz="1600" b="1" dirty="0">
                <a:solidFill>
                  <a:srgbClr val="505C6A"/>
                </a:solidFill>
              </a:rPr>
              <a:t> инструмента:</a:t>
            </a:r>
            <a:r>
              <a:rPr lang="en-US" sz="1600" b="1" dirty="0">
                <a:solidFill>
                  <a:srgbClr val="505C6A"/>
                </a:solidFill>
              </a:rPr>
              <a:t> </a:t>
            </a:r>
            <a:endParaRPr lang="ru-RU" sz="1600" b="1" dirty="0">
              <a:solidFill>
                <a:srgbClr val="505C6A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ym typeface="Wingdings" panose="05000000000000000000" pitchFamily="2" charset="2"/>
              </a:rPr>
              <a:t>  </a:t>
            </a:r>
            <a:r>
              <a:rPr lang="ru-RU" sz="1600" dirty="0"/>
              <a:t>структурирован по видам и производителям;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600" dirty="0">
                <a:sym typeface="Wingdings" panose="05000000000000000000" pitchFamily="2" charset="2"/>
              </a:rPr>
              <a:t>  </a:t>
            </a:r>
            <a:r>
              <a:rPr lang="ru-RU" sz="1600" dirty="0"/>
              <a:t>включает «калькулятор» кода </a:t>
            </a:r>
            <a:r>
              <a:rPr lang="en-US" sz="1600" dirty="0"/>
              <a:t>IADC</a:t>
            </a:r>
            <a:r>
              <a:rPr lang="ru-RU" sz="16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96124" y="0"/>
            <a:ext cx="344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Система у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правлени</a:t>
            </a:r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я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 стоимостью проекта</a:t>
            </a:r>
            <a:endParaRPr lang="en-US" sz="14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(Project Cost Management) </a:t>
            </a:r>
            <a:endParaRPr lang="ru-UA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1283516" y="523220"/>
            <a:ext cx="7860483" cy="3767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rgbClr val="505C6A"/>
                </a:solidFill>
              </a:rPr>
              <a:t>КАТАЛОГ  ПОРОДОРАЗРУШАЮЩЕГО  ИНСТРУМЕНТА</a:t>
            </a:r>
            <a:endParaRPr lang="ru-RU" sz="1600" dirty="0">
              <a:solidFill>
                <a:srgbClr val="505C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073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692"/>
            <a:ext cx="9144000" cy="5519564"/>
          </a:xfrm>
          <a:prstGeom prst="rect">
            <a:avLst/>
          </a:prstGeom>
        </p:spPr>
      </p:pic>
      <p:sp>
        <p:nvSpPr>
          <p:cNvPr id="3" name="Подзаголовок 2"/>
          <p:cNvSpPr txBox="1">
            <a:spLocks/>
          </p:cNvSpPr>
          <p:nvPr/>
        </p:nvSpPr>
        <p:spPr>
          <a:xfrm>
            <a:off x="3383999" y="4899171"/>
            <a:ext cx="5760000" cy="152377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505C6A"/>
                </a:solidFill>
              </a:rPr>
              <a:t>Каталог технологической оснастки:</a:t>
            </a:r>
            <a:r>
              <a:rPr lang="en-US" sz="16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ru-RU" sz="16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600" dirty="0">
                <a:sym typeface="Wingdings" panose="05000000000000000000" pitchFamily="2" charset="2"/>
              </a:rPr>
              <a:t>  </a:t>
            </a:r>
            <a:r>
              <a:rPr lang="ru-RU" sz="1600" dirty="0"/>
              <a:t>структурирован по видам;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600" dirty="0">
                <a:sym typeface="Wingdings" panose="05000000000000000000" pitchFamily="2" charset="2"/>
              </a:rPr>
              <a:t>  </a:t>
            </a:r>
            <a:r>
              <a:rPr lang="ru-RU" sz="1600" dirty="0"/>
              <a:t>включает описание, изображение и аналоги.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96124" y="0"/>
            <a:ext cx="344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Система у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правлени</a:t>
            </a:r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я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 стоимостью проекта</a:t>
            </a:r>
            <a:endParaRPr lang="en-US" sz="14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(Project Cost Management) </a:t>
            </a:r>
            <a:endParaRPr lang="ru-UA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1283516" y="523220"/>
            <a:ext cx="7860483" cy="3767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rgbClr val="505C6A"/>
                </a:solidFill>
              </a:rPr>
              <a:t>КАТАЛОГ  ТЕХНОЛОГИЧЕСКОЙ  ОСНАСТКИ</a:t>
            </a:r>
            <a:endParaRPr lang="ru-RU" sz="1600" dirty="0">
              <a:solidFill>
                <a:srgbClr val="505C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04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" y="906094"/>
            <a:ext cx="9135014" cy="5510759"/>
          </a:xfrm>
          <a:prstGeom prst="rect">
            <a:avLst/>
          </a:prstGeom>
        </p:spPr>
      </p:pic>
      <p:sp>
        <p:nvSpPr>
          <p:cNvPr id="4" name="Подзаголовок 2"/>
          <p:cNvSpPr txBox="1">
            <a:spLocks/>
          </p:cNvSpPr>
          <p:nvPr/>
        </p:nvSpPr>
        <p:spPr>
          <a:xfrm>
            <a:off x="3383999" y="4554747"/>
            <a:ext cx="5760000" cy="186548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505C6A"/>
                </a:solidFill>
              </a:rPr>
              <a:t>Каталог автотранспортной, тампонажной и спецтехники:</a:t>
            </a:r>
            <a:r>
              <a:rPr lang="en-US" sz="1600" b="1" dirty="0">
                <a:solidFill>
                  <a:srgbClr val="505C6A"/>
                </a:solidFill>
              </a:rPr>
              <a:t> </a:t>
            </a:r>
            <a:endParaRPr lang="ru-RU" sz="1600" b="1" dirty="0">
              <a:solidFill>
                <a:srgbClr val="505C6A"/>
              </a:solidFill>
            </a:endParaRPr>
          </a:p>
          <a:p>
            <a:pPr>
              <a:buFont typeface="Wingdings" panose="05000000000000000000" pitchFamily="2" charset="2"/>
              <a:buChar char="þ"/>
            </a:pPr>
            <a:r>
              <a:rPr lang="ru-RU" sz="1600" dirty="0"/>
              <a:t> </a:t>
            </a:r>
            <a:r>
              <a:rPr lang="ru-RU" sz="1600" dirty="0"/>
              <a:t>структурирован по группам автотранспортной, тампонажной и специальной техники</a:t>
            </a:r>
            <a:r>
              <a:rPr lang="ru-RU" sz="16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600" dirty="0">
                <a:sym typeface="Wingdings" panose="05000000000000000000" pitchFamily="2" charset="2"/>
              </a:rPr>
              <a:t>  </a:t>
            </a:r>
            <a:r>
              <a:rPr lang="ru-RU" sz="1600" dirty="0"/>
              <a:t>включает описание и изображение</a:t>
            </a:r>
            <a:r>
              <a:rPr lang="ru-RU" sz="16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96124" y="0"/>
            <a:ext cx="344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b="1" dirty="0">
                <a:solidFill>
                  <a:srgbClr val="505C6A"/>
                </a:solidFill>
              </a:rPr>
              <a:t>Система у</a:t>
            </a:r>
            <a:r>
              <a:rPr lang="x-none" sz="1400" b="1" dirty="0">
                <a:solidFill>
                  <a:srgbClr val="505C6A"/>
                </a:solidFill>
              </a:rPr>
              <a:t>правлени</a:t>
            </a:r>
            <a:r>
              <a:rPr lang="ru-RU" sz="1400" b="1" dirty="0">
                <a:solidFill>
                  <a:srgbClr val="505C6A"/>
                </a:solidFill>
              </a:rPr>
              <a:t>я</a:t>
            </a:r>
            <a:r>
              <a:rPr lang="x-none" sz="1400" b="1" dirty="0">
                <a:solidFill>
                  <a:srgbClr val="505C6A"/>
                </a:solidFill>
              </a:rPr>
              <a:t> стоимостью проекта</a:t>
            </a:r>
            <a:endParaRPr lang="en-US" sz="1400" b="1" dirty="0">
              <a:solidFill>
                <a:srgbClr val="505C6A"/>
              </a:solidFill>
            </a:endParaRPr>
          </a:p>
          <a:p>
            <a:pPr algn="r"/>
            <a:r>
              <a:rPr lang="x-none" sz="1400" b="1" dirty="0">
                <a:solidFill>
                  <a:srgbClr val="505C6A"/>
                </a:solidFill>
              </a:rPr>
              <a:t>(Project Cost Management) </a:t>
            </a:r>
            <a:endParaRPr lang="ru-UA" sz="1400" b="1" dirty="0">
              <a:solidFill>
                <a:srgbClr val="505C6A"/>
              </a:solidFill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283516" y="523220"/>
            <a:ext cx="7860483" cy="3767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rgbClr val="505C6A"/>
                </a:solidFill>
              </a:rPr>
              <a:t>КАТАЛОГ  ТАМПОНАЖНОЙ  И  СПЕЦИАЛЬНОЙ  ТЕХНИКИ</a:t>
            </a:r>
            <a:endParaRPr lang="ru-RU" sz="1600" dirty="0">
              <a:solidFill>
                <a:srgbClr val="505C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428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" y="906094"/>
            <a:ext cx="9129411" cy="5510759"/>
          </a:xfrm>
          <a:prstGeom prst="rect">
            <a:avLst/>
          </a:prstGeom>
        </p:spPr>
      </p:pic>
      <p:sp>
        <p:nvSpPr>
          <p:cNvPr id="4" name="Подзаголовок 2"/>
          <p:cNvSpPr txBox="1">
            <a:spLocks/>
          </p:cNvSpPr>
          <p:nvPr/>
        </p:nvSpPr>
        <p:spPr>
          <a:xfrm>
            <a:off x="3383999" y="4218317"/>
            <a:ext cx="5760000" cy="220191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b="1" dirty="0">
                <a:solidFill>
                  <a:srgbClr val="505C6A"/>
                </a:solidFill>
              </a:rPr>
              <a:t>Каталог прочих услуг и материалов</a:t>
            </a:r>
            <a:r>
              <a:rPr lang="ru-RU" sz="1600" dirty="0"/>
              <a:t>, содержит:</a:t>
            </a:r>
            <a:r>
              <a:rPr lang="en-US" sz="1600" dirty="0"/>
              <a:t> </a:t>
            </a:r>
            <a:endParaRPr lang="ru-RU" sz="1600" dirty="0"/>
          </a:p>
          <a:p>
            <a:pPr>
              <a:buFont typeface="Wingdings" panose="05000000000000000000" pitchFamily="2" charset="2"/>
              <a:buChar char="þ"/>
            </a:pPr>
            <a:r>
              <a:rPr lang="ru-RU" sz="1600" dirty="0"/>
              <a:t> каталог услуг и материалов по наклонно-направленному бурению с описанием;</a:t>
            </a:r>
          </a:p>
          <a:p>
            <a:pPr>
              <a:buFont typeface="Wingdings" panose="05000000000000000000" pitchFamily="2" charset="2"/>
              <a:buChar char="þ"/>
            </a:pPr>
            <a:r>
              <a:rPr lang="ru-RU" sz="1600" dirty="0"/>
              <a:t> классификацию энергоносителей;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600" dirty="0">
                <a:sym typeface="Wingdings" panose="05000000000000000000" pitchFamily="2" charset="2"/>
              </a:rPr>
              <a:t>  каталог структурированных по видам, прочих услуг и материалов не вошедших в основные каталоги</a:t>
            </a:r>
            <a:r>
              <a:rPr lang="ru-RU" sz="16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96124" y="0"/>
            <a:ext cx="344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Система у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правлени</a:t>
            </a:r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я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 стоимостью проекта</a:t>
            </a:r>
            <a:endParaRPr lang="en-US" sz="14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(Project Cost Management) </a:t>
            </a:r>
            <a:endParaRPr lang="ru-UA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283516" y="523220"/>
            <a:ext cx="7860483" cy="3767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rgbClr val="505C6A"/>
                </a:solidFill>
              </a:rPr>
              <a:t>КАТАЛОГ  ПРОЧИХ  УСЛУГ  И  МАТЕРИАЛОВ</a:t>
            </a:r>
            <a:endParaRPr lang="ru-RU" sz="1600" dirty="0">
              <a:solidFill>
                <a:srgbClr val="505C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021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" y="900000"/>
            <a:ext cx="9132794" cy="55161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96124" y="0"/>
            <a:ext cx="344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Система у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правлени</a:t>
            </a:r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я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 стоимостью проекта</a:t>
            </a:r>
            <a:endParaRPr lang="en-US" sz="14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(Project Cost Management) </a:t>
            </a:r>
            <a:endParaRPr lang="ru-UA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4294967295"/>
          </p:nvPr>
        </p:nvSpPr>
        <p:spPr>
          <a:xfrm>
            <a:off x="3383999" y="3562710"/>
            <a:ext cx="5760000" cy="2853472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ru-RU" sz="1600" b="1" dirty="0">
                <a:solidFill>
                  <a:srgbClr val="505C6A"/>
                </a:solidFill>
              </a:rPr>
              <a:t>Каталог объектов:</a:t>
            </a:r>
          </a:p>
          <a:p>
            <a:pPr marL="0" indent="0">
              <a:buNone/>
            </a:pPr>
            <a:r>
              <a:rPr lang="ru-RU" sz="1600" dirty="0">
                <a:sym typeface="Wingdings" panose="05000000000000000000" pitchFamily="2" charset="2"/>
              </a:rPr>
              <a:t>  содержит объекты строительства или выполнения других видов работ, с указанием географических данных</a:t>
            </a:r>
            <a:r>
              <a:rPr lang="ru-RU" sz="16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600" dirty="0">
                <a:sym typeface="Wingdings" panose="05000000000000000000" pitchFamily="2" charset="2"/>
              </a:rPr>
              <a:t>  включает карту расстояний между объектами или объектом и базой производственного обслуживания</a:t>
            </a:r>
            <a:r>
              <a:rPr lang="ru-RU" sz="1600" dirty="0"/>
              <a:t>;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þ"/>
            </a:pPr>
            <a:r>
              <a:rPr lang="ru-RU" sz="1600" dirty="0">
                <a:sym typeface="Wingdings" panose="05000000000000000000" pitchFamily="2" charset="2"/>
              </a:rPr>
              <a:t> а также прочие каталоги по видам, категориям и способам бурения скважин;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þ"/>
            </a:pPr>
            <a:r>
              <a:rPr lang="ru-RU" sz="1600" dirty="0"/>
              <a:t> справочник этапов и видов работ на объектах.</a:t>
            </a: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283516" y="523220"/>
            <a:ext cx="7860483" cy="3767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b="1" dirty="0">
                <a:solidFill>
                  <a:srgbClr val="505C6A"/>
                </a:solidFill>
              </a:rPr>
              <a:t>КАТАЛОГ  ОБЪЕКТОВ</a:t>
            </a:r>
            <a:endParaRPr lang="ru-RU" sz="1600" dirty="0">
              <a:solidFill>
                <a:srgbClr val="505C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341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0000"/>
            <a:ext cx="9144000" cy="55161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96124" y="0"/>
            <a:ext cx="344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Система у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правлени</a:t>
            </a:r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я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 стоимостью проекта</a:t>
            </a:r>
            <a:endParaRPr lang="en-US" sz="14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(Project Cost Management) </a:t>
            </a:r>
            <a:endParaRPr lang="ru-UA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4294967295"/>
          </p:nvPr>
        </p:nvSpPr>
        <p:spPr>
          <a:xfrm>
            <a:off x="3383999" y="3896181"/>
            <a:ext cx="5760000" cy="2520000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ru-RU" sz="1600" b="1" dirty="0">
                <a:solidFill>
                  <a:srgbClr val="505C6A"/>
                </a:solidFill>
              </a:rPr>
              <a:t>Каталог бурового оборудования:</a:t>
            </a:r>
          </a:p>
          <a:p>
            <a:pPr marL="0" indent="0">
              <a:buNone/>
            </a:pPr>
            <a:r>
              <a:rPr lang="ru-RU" sz="1600" dirty="0">
                <a:sym typeface="Wingdings" panose="05000000000000000000" pitchFamily="2" charset="2"/>
              </a:rPr>
              <a:t>  </a:t>
            </a:r>
            <a:r>
              <a:rPr lang="ru-RU" sz="1600" dirty="0"/>
              <a:t>структурирован по группам и видам оборудования с возможностью учета габаритных параметров для использования в расчете стоимости транспортировки;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600" dirty="0">
                <a:sym typeface="Wingdings" panose="05000000000000000000" pitchFamily="2" charset="2"/>
              </a:rPr>
              <a:t>  </a:t>
            </a:r>
            <a:r>
              <a:rPr lang="ru-RU" sz="1600" dirty="0"/>
              <a:t>содержит нормы расхода топлива для двигателей для расчета затрат на их эксплуатацию;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600" dirty="0">
                <a:sym typeface="Wingdings" panose="05000000000000000000" pitchFamily="2" charset="2"/>
              </a:rPr>
              <a:t>  </a:t>
            </a:r>
            <a:r>
              <a:rPr lang="ru-RU" sz="1600" dirty="0"/>
              <a:t>предоставляет возможность создавать комплекты различных буровых установок.</a:t>
            </a:r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283516" y="523220"/>
            <a:ext cx="7860483" cy="3767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b="1" dirty="0">
                <a:solidFill>
                  <a:srgbClr val="505C6A"/>
                </a:solidFill>
              </a:rPr>
              <a:t>КАТАЛОГ  БУРОВОГО  ОБОРУДОВАНИЯ</a:t>
            </a:r>
            <a:endParaRPr lang="ru-RU" sz="1600" dirty="0">
              <a:solidFill>
                <a:srgbClr val="505C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69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" y="900000"/>
            <a:ext cx="9132794" cy="55161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96124" y="0"/>
            <a:ext cx="344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Система у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правлени</a:t>
            </a:r>
            <a:r>
              <a:rPr lang="ru-RU" sz="1400" b="1" dirty="0">
                <a:solidFill>
                  <a:schemeClr val="accent3">
                    <a:lumMod val="75000"/>
                  </a:schemeClr>
                </a:solidFill>
              </a:rPr>
              <a:t>я</a:t>
            </a:r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 стоимостью проекта</a:t>
            </a:r>
            <a:endParaRPr lang="en-US" sz="1400" b="1" dirty="0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x-none" sz="1400" b="1" dirty="0">
                <a:solidFill>
                  <a:schemeClr val="accent3">
                    <a:lumMod val="75000"/>
                  </a:schemeClr>
                </a:solidFill>
              </a:rPr>
              <a:t>(Project Cost Management) </a:t>
            </a:r>
            <a:endParaRPr lang="ru-UA" sz="1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4294967295"/>
          </p:nvPr>
        </p:nvSpPr>
        <p:spPr>
          <a:xfrm>
            <a:off x="3383999" y="4546121"/>
            <a:ext cx="5760000" cy="1870060"/>
          </a:xfrm>
        </p:spPr>
        <p:txBody>
          <a:bodyPr anchor="t" anchorCtr="0">
            <a:noAutofit/>
          </a:bodyPr>
          <a:lstStyle/>
          <a:p>
            <a:pPr marL="0" indent="0">
              <a:buNone/>
            </a:pPr>
            <a:r>
              <a:rPr lang="ru-RU" sz="1600" b="1" dirty="0">
                <a:solidFill>
                  <a:srgbClr val="505C6A"/>
                </a:solidFill>
              </a:rPr>
              <a:t>Раздел прочих каталогов:</a:t>
            </a:r>
          </a:p>
          <a:p>
            <a:pPr marL="0" indent="0">
              <a:buNone/>
            </a:pPr>
            <a:r>
              <a:rPr lang="ru-RU" sz="1600" dirty="0">
                <a:sym typeface="Wingdings" panose="05000000000000000000" pitchFamily="2" charset="2"/>
              </a:rPr>
              <a:t>  содержит географические справочники</a:t>
            </a:r>
            <a:r>
              <a:rPr lang="ru-RU" sz="1600" dirty="0"/>
              <a:t>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600" dirty="0">
                <a:sym typeface="Wingdings" panose="05000000000000000000" pitchFamily="2" charset="2"/>
              </a:rPr>
              <a:t>  а также справочник единиц измерения и хозяйственных операций.</a:t>
            </a:r>
            <a:endParaRPr lang="ru-RU" sz="1600" dirty="0"/>
          </a:p>
        </p:txBody>
      </p:sp>
      <p:sp>
        <p:nvSpPr>
          <p:cNvPr id="6" name="Подзаголовок 2"/>
          <p:cNvSpPr txBox="1">
            <a:spLocks/>
          </p:cNvSpPr>
          <p:nvPr/>
        </p:nvSpPr>
        <p:spPr>
          <a:xfrm>
            <a:off x="1283516" y="523220"/>
            <a:ext cx="7860483" cy="3767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b="1" dirty="0">
                <a:solidFill>
                  <a:srgbClr val="505C6A"/>
                </a:solidFill>
              </a:rPr>
              <a:t>ПРОЧИЕ  КАТАЛОГИ</a:t>
            </a:r>
            <a:endParaRPr lang="ru-RU" sz="1600" dirty="0">
              <a:solidFill>
                <a:srgbClr val="505C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1522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</TotalTime>
  <Words>598</Words>
  <Application>Microsoft Office PowerPoint</Application>
  <PresentationFormat>Экран (4:3)</PresentationFormat>
  <Paragraphs>96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Овчаренко</dc:creator>
  <cp:lastModifiedBy>Андрей Овчаренко</cp:lastModifiedBy>
  <cp:revision>55</cp:revision>
  <dcterms:created xsi:type="dcterms:W3CDTF">2017-08-07T09:46:42Z</dcterms:created>
  <dcterms:modified xsi:type="dcterms:W3CDTF">2017-08-17T08:43:54Z</dcterms:modified>
</cp:coreProperties>
</file>